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bin" ContentType="application/vnd.openxmlformats-officedocument.oleObject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686" r:id="rId6"/>
  </p:sldMasterIdLst>
  <p:notesMasterIdLst>
    <p:notesMasterId r:id="rId23"/>
  </p:notesMasterIdLst>
  <p:sldIdLst>
    <p:sldId id="281" r:id="rId7"/>
    <p:sldId id="266" r:id="rId8"/>
    <p:sldId id="271" r:id="rId9"/>
    <p:sldId id="261" r:id="rId10"/>
    <p:sldId id="272" r:id="rId11"/>
    <p:sldId id="284" r:id="rId12"/>
    <p:sldId id="280" r:id="rId13"/>
    <p:sldId id="282" r:id="rId14"/>
    <p:sldId id="285" r:id="rId15"/>
    <p:sldId id="273" r:id="rId16"/>
    <p:sldId id="275" r:id="rId17"/>
    <p:sldId id="278" r:id="rId18"/>
    <p:sldId id="276" r:id="rId19"/>
    <p:sldId id="279" r:id="rId20"/>
    <p:sldId id="267" r:id="rId21"/>
    <p:sldId id="28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C6A05DE1-4EB2-46D5-A577-16C2E5C88F17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C7B6DF4-9915-4E5A-946C-FDED5FF87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1CD9AF8-90DE-489F-A258-71CBFD3D86F4}" type="slidenum">
              <a:rPr lang="en-US" sz="1200">
                <a:latin typeface="Calibri" pitchFamily="34" charset="0"/>
              </a:rPr>
              <a:pPr algn="r"/>
              <a:t>3</a:t>
            </a:fld>
            <a:endParaRPr lang="en-US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1A482071-3B66-4A41-B259-42D3E97ED4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87FA769-2BA2-4B65-BD27-DF0A28333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FC1103F-6538-42C7-B93B-35AFA2C2D5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6C3E79C4-C114-4040-A138-318B2DB694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91404-8CAE-49F9-9B0D-7A338375C797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3789F-21FE-43D4-9D70-DA4F73672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1E52E2-6586-4C5E-A3E4-3CB0DFBCC392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71183-89BC-4101-8257-FDB921F8AC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B285B-19D7-4D78-9A09-541B28BA96B1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8891B-A1CE-4004-9458-636051375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31FA1-05B5-421C-A077-42A6E5B3F092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D83B0-67F7-4E64-8CDE-F6532A1037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08FF-8A0C-4487-868C-08045CE82DED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F6D50-1A84-47FA-9179-8F89201B04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B80BE-9B85-425A-8AF8-5D93B39F914B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BBEB1-840F-4FEF-A096-05FF4075D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34C22-DC04-4379-BBA5-C69852D4CBBE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54D39-7C4D-4EF8-A8AA-5C123FB26A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7DE50ECE-2395-4C94-BD56-63B3323C57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12FCF-6BD7-47B1-B716-73EEFE2D6EA8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E3169-0958-4337-8434-A19C4C5E15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5F821-0EB1-435E-A9EB-D44470ADB026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687DA-ECC9-413F-8B3E-720DE9FFA1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61163-608D-4B29-9766-729259B549F5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B4017A-B511-4F07-AE8D-B4698396F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B3B73F-5CAF-4B83-ABEB-51053624D26B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82E77-75A8-4944-A75C-B8E487C3CC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100013"/>
            <a:ext cx="6299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63538" y="1454150"/>
            <a:ext cx="73152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33363" y="100013"/>
            <a:ext cx="7445375" cy="5468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CC231-AC21-4CF5-B8D4-3D3B48367452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D9165-2488-4339-AFF0-EC68AB4BB4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F4538-5E87-4A1E-BA1C-FA649E5DC042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1F4F8-5359-4012-A8FA-B0A9A9236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5A7F0-3402-4D96-9A2A-2DCEBE48A48E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03D2A-D791-439E-B378-3A11A59868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AB42D-B187-4F7C-8434-527EF532BD30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A0F07-C957-4DEC-B2E4-9EC5D42C3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3F71E179-5CA3-4813-8CA5-E0F3CDE5A5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574B0-C499-4C30-B731-59B6389EDBDE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3F475-D1D2-4237-9CA5-EC0D85CB4A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DA8835-AB2A-4DDE-A23D-9E2B46E17667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EBF59-65B0-479A-A548-C9FED99CC5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4AAF7-360D-4544-9FF9-3A2F5A3499AF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C2EAA-789D-4A1E-8D77-CE1B040191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AD87C8-5036-4FB5-8430-D263E592C416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4D777-126A-4737-95AB-FF1290F48C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FB564-5E82-4CBB-AEC4-7A90968CEC50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DCA49-C4FB-43EA-9FD8-160F72AFE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AA509-37C4-48F1-BABD-A3D81C47ACDC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0440B-F55F-469E-86A4-8A4902E9F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A307B-BBA4-4010-BCE5-D1FF86FE59C0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EB818-FC45-49D3-8165-B49ED0022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63" y="100013"/>
            <a:ext cx="62992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63538" y="1454150"/>
            <a:ext cx="7315200" cy="41148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2F83204-4BB4-4D34-BF23-BADFB7C017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FF6D6DBE-5D53-4F8B-9DD5-A81F21B063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C9966F1B-61A8-469E-93E4-D66A39A4C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7479B092-4F01-4736-8E85-2064670937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6D2228FD-CABC-4FE0-9FA1-DA57DDCEA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fld id="{81BB95B9-29AC-4563-BE34-4CA5FA869E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+mn-lt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+mn-lt"/>
                <a:cs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000000"/>
                </a:solidFill>
                <a:latin typeface="+mn-lt"/>
                <a:cs typeface="Times New Roman" pitchFamily="18" charset="0"/>
              </a:defRPr>
            </a:lvl1pPr>
          </a:lstStyle>
          <a:p>
            <a:pPr>
              <a:defRPr/>
            </a:pPr>
            <a:fld id="{5DA347E0-FE9F-44DF-9D66-60911A9072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655F512-AA01-458E-A763-17DF0827A267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70748D4-B620-42DA-9394-AD55DBD7B3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76" r:id="rId12"/>
    <p:sldLayoutId id="214748377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0C710A2-6CA5-4E0C-B206-765AE3E57D58}" type="datetimeFigureOut">
              <a:rPr lang="en-US"/>
              <a:pPr>
                <a:defRPr/>
              </a:pPr>
              <a:t>1/14/2012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3F744C-4D15-40A4-8927-46368A7F3F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7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3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7.jpeg"/><Relationship Id="rId5" Type="http://schemas.openxmlformats.org/officeDocument/2006/relationships/hyperlink" Target="http://www.it-ology-blog.org/" TargetMode="External"/><Relationship Id="rId4" Type="http://schemas.openxmlformats.org/officeDocument/2006/relationships/hyperlink" Target="http://www.it-ology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6.vml"/><Relationship Id="rId6" Type="http://schemas.openxmlformats.org/officeDocument/2006/relationships/hyperlink" Target="mailto:todd@posscon.org" TargetMode="External"/><Relationship Id="rId5" Type="http://schemas.openxmlformats.org/officeDocument/2006/relationships/image" Target="../media/image73.png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wmf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34" Type="http://schemas.openxmlformats.org/officeDocument/2006/relationships/image" Target="../media/image37.png"/><Relationship Id="rId7" Type="http://schemas.openxmlformats.org/officeDocument/2006/relationships/image" Target="../media/image10.wmf"/><Relationship Id="rId12" Type="http://schemas.openxmlformats.org/officeDocument/2006/relationships/image" Target="../media/image15.jpeg"/><Relationship Id="rId17" Type="http://schemas.openxmlformats.org/officeDocument/2006/relationships/image" Target="../media/image20.jpeg"/><Relationship Id="rId25" Type="http://schemas.openxmlformats.org/officeDocument/2006/relationships/image" Target="../media/image28.jpeg"/><Relationship Id="rId3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8.jpeg"/><Relationship Id="rId15" Type="http://schemas.openxmlformats.org/officeDocument/2006/relationships/image" Target="../media/image18.jpeg"/><Relationship Id="rId23" Type="http://schemas.openxmlformats.org/officeDocument/2006/relationships/image" Target="../media/image26.png"/><Relationship Id="rId28" Type="http://schemas.openxmlformats.org/officeDocument/2006/relationships/image" Target="../media/image31.jpeg"/><Relationship Id="rId36" Type="http://schemas.openxmlformats.org/officeDocument/2006/relationships/image" Target="../media/image39.jpeg"/><Relationship Id="rId10" Type="http://schemas.openxmlformats.org/officeDocument/2006/relationships/image" Target="../media/image13.jpeg"/><Relationship Id="rId19" Type="http://schemas.openxmlformats.org/officeDocument/2006/relationships/image" Target="../media/image22.jpeg"/><Relationship Id="rId31" Type="http://schemas.openxmlformats.org/officeDocument/2006/relationships/image" Target="../media/image34.jpeg"/><Relationship Id="rId4" Type="http://schemas.openxmlformats.org/officeDocument/2006/relationships/image" Target="../media/image7.wmf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jpeg"/><Relationship Id="rId27" Type="http://schemas.openxmlformats.org/officeDocument/2006/relationships/image" Target="../media/image30.jpeg"/><Relationship Id="rId30" Type="http://schemas.openxmlformats.org/officeDocument/2006/relationships/image" Target="../media/image33.png"/><Relationship Id="rId35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jpeg"/><Relationship Id="rId18" Type="http://schemas.openxmlformats.org/officeDocument/2006/relationships/image" Target="../media/image53.png"/><Relationship Id="rId26" Type="http://schemas.openxmlformats.org/officeDocument/2006/relationships/image" Target="../media/image58.jpeg"/><Relationship Id="rId3" Type="http://schemas.openxmlformats.org/officeDocument/2006/relationships/image" Target="../media/image41.png"/><Relationship Id="rId21" Type="http://schemas.openxmlformats.org/officeDocument/2006/relationships/image" Target="../media/image55.jpeg"/><Relationship Id="rId34" Type="http://schemas.openxmlformats.org/officeDocument/2006/relationships/image" Target="../media/image65.png"/><Relationship Id="rId7" Type="http://schemas.openxmlformats.org/officeDocument/2006/relationships/image" Target="../media/image45.jpeg"/><Relationship Id="rId12" Type="http://schemas.openxmlformats.org/officeDocument/2006/relationships/hyperlink" Target="http://www.midlandstech.edu/" TargetMode="External"/><Relationship Id="rId17" Type="http://schemas.openxmlformats.org/officeDocument/2006/relationships/hyperlink" Target="http://www.csuniv.edu/" TargetMode="External"/><Relationship Id="rId25" Type="http://schemas.openxmlformats.org/officeDocument/2006/relationships/image" Target="../media/image57.jpeg"/><Relationship Id="rId33" Type="http://schemas.openxmlformats.org/officeDocument/2006/relationships/image" Target="../media/image64.png"/><Relationship Id="rId2" Type="http://schemas.openxmlformats.org/officeDocument/2006/relationships/image" Target="../media/image40.png"/><Relationship Id="rId16" Type="http://schemas.openxmlformats.org/officeDocument/2006/relationships/image" Target="../media/image52.jpeg"/><Relationship Id="rId20" Type="http://schemas.openxmlformats.org/officeDocument/2006/relationships/hyperlink" Target="http://www.ncat.edu/" TargetMode="External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hyperlink" Target="http://www.arkansasrazorbacks.com/AdMonitor.dbml?DB_LANG=C&amp;DB_OEM_ID=6100&amp;MONITOR_AD_ID=528559" TargetMode="External"/><Relationship Id="rId32" Type="http://schemas.openxmlformats.org/officeDocument/2006/relationships/image" Target="../media/image63.jpe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23" Type="http://schemas.openxmlformats.org/officeDocument/2006/relationships/image" Target="../media/image56.png"/><Relationship Id="rId28" Type="http://schemas.openxmlformats.org/officeDocument/2006/relationships/image" Target="../media/image59.png"/><Relationship Id="rId10" Type="http://schemas.openxmlformats.org/officeDocument/2006/relationships/image" Target="../media/image48.png"/><Relationship Id="rId19" Type="http://schemas.openxmlformats.org/officeDocument/2006/relationships/image" Target="../media/image54.jpeg"/><Relationship Id="rId31" Type="http://schemas.openxmlformats.org/officeDocument/2006/relationships/image" Target="../media/image62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hyperlink" Target="http://www.appstate.edu/" TargetMode="External"/><Relationship Id="rId22" Type="http://schemas.openxmlformats.org/officeDocument/2006/relationships/hyperlink" Target="http://www.uga.edu/index.html" TargetMode="External"/><Relationship Id="rId27" Type="http://schemas.openxmlformats.org/officeDocument/2006/relationships/hyperlink" Target="http://www.marist.edu/" TargetMode="External"/><Relationship Id="rId30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40113" y="3087688"/>
            <a:ext cx="2208212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313" y="3076575"/>
            <a:ext cx="2243137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6813" y="304800"/>
            <a:ext cx="6810375" cy="141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33400" y="1828800"/>
            <a:ext cx="8077200" cy="830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IT-</a:t>
            </a:r>
            <a:r>
              <a:rPr lang="en-US" sz="1600" b="1" dirty="0" err="1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oLogy</a:t>
            </a:r>
            <a:r>
              <a:rPr lang="en-US" sz="1600" b="1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is a non-profit collaboration of businesses, academic institutions and organizations dedicated to growing the IT talent pipeline, fostering economic development and advancing the IT profession.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2659063"/>
            <a:ext cx="76200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IT-</a:t>
            </a:r>
            <a:r>
              <a:rPr lang="en-US" b="1" dirty="0" err="1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oLogy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has 3 initiatives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:</a:t>
            </a:r>
          </a:p>
        </p:txBody>
      </p:sp>
      <p:pic>
        <p:nvPicPr>
          <p:cNvPr id="23559" name="Picture 9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3041650"/>
            <a:ext cx="2278063" cy="151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04800" y="4724400"/>
            <a:ext cx="2514600" cy="11906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Arial" pitchFamily="34" charset="0"/>
              </a:rPr>
              <a:t>IT-</a:t>
            </a:r>
            <a:r>
              <a:rPr lang="en-US" sz="2000" baseline="30000" dirty="0" err="1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Arial" pitchFamily="34" charset="0"/>
              </a:rPr>
              <a:t>oLogy</a:t>
            </a: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Arial" pitchFamily="34" charset="0"/>
              </a:rPr>
              <a:t> works with K-12 schools to encourage the best and brightest young people and their parents to learn more about the IT profession.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2800" y="4648200"/>
            <a:ext cx="2295525" cy="2009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In collaboration with IT-</a:t>
            </a:r>
            <a:r>
              <a:rPr lang="en-US" sz="2000" baseline="30000" dirty="0" err="1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oLogy</a:t>
            </a: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, companies work with colleges and universities on applied business research projects and experiential learning opportunities that strengthen and align classroom skills to current and future IT business needs.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8313" y="4202113"/>
            <a:ext cx="2243137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24600" y="4724400"/>
            <a:ext cx="2278063" cy="1600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IT-</a:t>
            </a:r>
            <a:r>
              <a:rPr lang="en-US" sz="2000" baseline="30000" dirty="0" err="1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oLogy</a:t>
            </a: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 partners with IT professionals and their companies to provide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innovative and life-long learning and professional development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aseline="30000" dirty="0">
                <a:solidFill>
                  <a:schemeClr val="tx1">
                    <a:lumMod val="75000"/>
                  </a:schemeClr>
                </a:solidFill>
                <a:latin typeface="Arial Narrow" pitchFamily="34" charset="0"/>
                <a:cs typeface="+mn-cs"/>
              </a:rPr>
              <a:t>opportunities.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3564" name="TextBox 11"/>
          <p:cNvSpPr txBox="1">
            <a:spLocks noChangeArrowheads="1"/>
          </p:cNvSpPr>
          <p:nvPr/>
        </p:nvSpPr>
        <p:spPr bwMode="auto">
          <a:xfrm>
            <a:off x="877888" y="4202113"/>
            <a:ext cx="13684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Promote IT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30588" y="4202113"/>
            <a:ext cx="2243137" cy="369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24600" y="4187825"/>
            <a:ext cx="2278063" cy="36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567" name="TextBox 13"/>
          <p:cNvSpPr txBox="1">
            <a:spLocks noChangeArrowheads="1"/>
          </p:cNvSpPr>
          <p:nvPr/>
        </p:nvSpPr>
        <p:spPr bwMode="auto">
          <a:xfrm>
            <a:off x="3960813" y="4202113"/>
            <a:ext cx="11684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Teach IT</a:t>
            </a:r>
          </a:p>
        </p:txBody>
      </p:sp>
      <p:sp>
        <p:nvSpPr>
          <p:cNvPr id="23568" name="TextBox 12"/>
          <p:cNvSpPr txBox="1">
            <a:spLocks noChangeArrowheads="1"/>
          </p:cNvSpPr>
          <p:nvPr/>
        </p:nvSpPr>
        <p:spPr bwMode="auto">
          <a:xfrm>
            <a:off x="6934200" y="4187825"/>
            <a:ext cx="1146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Grow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CL\Seminars\bg-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762000" y="1143000"/>
          <a:ext cx="3657600" cy="4943746"/>
        </p:xfrm>
        <a:graphic>
          <a:graphicData uri="http://schemas.openxmlformats.org/presentationml/2006/ole">
            <p:oleObj spid="_x0000_s83970" name="Acrobat Document" r:id="rId4" imgW="5829103" imgH="7876932" progId="AcroExch.Document.7">
              <p:embed/>
            </p:oleObj>
          </a:graphicData>
        </a:graphic>
      </p:graphicFrame>
      <p:pic>
        <p:nvPicPr>
          <p:cNvPr id="7" name="Picture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895600"/>
            <a:ext cx="294126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10200" y="3581400"/>
            <a:ext cx="3048000" cy="2362200"/>
          </a:xfrm>
        </p:spPr>
        <p:txBody>
          <a:bodyPr/>
          <a:lstStyle/>
          <a:p>
            <a:r>
              <a:rPr lang="en-US" sz="2400" dirty="0" smtClean="0"/>
              <a:t>1301 </a:t>
            </a:r>
            <a:r>
              <a:rPr lang="en-US" sz="2400" dirty="0" err="1" smtClean="0"/>
              <a:t>Gervais</a:t>
            </a:r>
            <a:r>
              <a:rPr lang="en-US" sz="2400" dirty="0" smtClean="0"/>
              <a:t> St.</a:t>
            </a:r>
            <a:br>
              <a:rPr lang="en-US" sz="2400" dirty="0" smtClean="0"/>
            </a:br>
            <a:r>
              <a:rPr lang="en-US" sz="2400" dirty="0" smtClean="0"/>
              <a:t>Columbia, SC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http://open-it-lab.com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pic>
        <p:nvPicPr>
          <p:cNvPr id="86018" name="Picture 2" descr="E:\PCL\Carolina Tech Conference\Graphics\TriplePlayPos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67393"/>
            <a:ext cx="9144000" cy="60620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CL\Seminars\bg-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457200" y="152400"/>
          <a:ext cx="1177052" cy="1590946"/>
        </p:xfrm>
        <a:graphic>
          <a:graphicData uri="http://schemas.openxmlformats.org/presentationml/2006/ole">
            <p:oleObj spid="_x0000_s89090" name="Acrobat Document" r:id="rId4" imgW="5829103" imgH="7876932" progId="AcroExch.Document.7">
              <p:embed/>
            </p:oleObj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28800" y="76200"/>
            <a:ext cx="6858000" cy="1143000"/>
          </a:xfrm>
        </p:spPr>
        <p:txBody>
          <a:bodyPr/>
          <a:lstStyle/>
          <a:p>
            <a:r>
              <a:rPr lang="en-US" dirty="0" smtClean="0"/>
              <a:t>Awareness</a:t>
            </a:r>
            <a:endParaRPr lang="en-US" dirty="0"/>
          </a:p>
        </p:txBody>
      </p:sp>
      <p:graphicFrame>
        <p:nvGraphicFramePr>
          <p:cNvPr id="89091" name="Object 3"/>
          <p:cNvGraphicFramePr>
            <a:graphicFrameLocks noChangeAspect="1"/>
          </p:cNvGraphicFramePr>
          <p:nvPr/>
        </p:nvGraphicFramePr>
        <p:xfrm>
          <a:off x="1981200" y="1371600"/>
          <a:ext cx="6477000" cy="5004954"/>
        </p:xfrm>
        <a:graphic>
          <a:graphicData uri="http://schemas.openxmlformats.org/presentationml/2006/ole">
            <p:oleObj spid="_x0000_s89091" name="Acrobat Document" r:id="rId5" imgW="7543768" imgH="5829216" progId="AcroExch.Document.7">
              <p:embed/>
            </p:oleObj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CL\Seminars\bg-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457200" y="152400"/>
          <a:ext cx="1177052" cy="1590946"/>
        </p:xfrm>
        <a:graphic>
          <a:graphicData uri="http://schemas.openxmlformats.org/presentationml/2006/ole">
            <p:oleObj spid="_x0000_s87042" name="Acrobat Document" r:id="rId4" imgW="5829103" imgH="7876932" progId="AcroExch.Document.7">
              <p:embed/>
            </p:oleObj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28800" y="381000"/>
            <a:ext cx="6858000" cy="1143000"/>
          </a:xfrm>
        </p:spPr>
        <p:txBody>
          <a:bodyPr/>
          <a:lstStyle/>
          <a:p>
            <a:r>
              <a:rPr lang="en-US" dirty="0" smtClean="0"/>
              <a:t>Education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419600"/>
          </a:xfrm>
        </p:spPr>
        <p:txBody>
          <a:bodyPr/>
          <a:lstStyle/>
          <a:p>
            <a:r>
              <a:rPr lang="en-US" dirty="0" smtClean="0"/>
              <a:t>One Hour Lab Tour</a:t>
            </a:r>
          </a:p>
          <a:p>
            <a:r>
              <a:rPr lang="en-US" dirty="0" smtClean="0"/>
              <a:t>Open 101  (2hr </a:t>
            </a:r>
            <a:r>
              <a:rPr lang="en-US" dirty="0" smtClean="0"/>
              <a:t>– </a:t>
            </a:r>
            <a:r>
              <a:rPr lang="en-US" dirty="0" smtClean="0"/>
              <a:t>Intro/Ad</a:t>
            </a:r>
            <a:r>
              <a:rPr lang="en-US" dirty="0" smtClean="0"/>
              <a:t>, </a:t>
            </a:r>
            <a:r>
              <a:rPr lang="en-US" dirty="0" smtClean="0"/>
              <a:t>4 hr </a:t>
            </a:r>
            <a:r>
              <a:rPr lang="en-US" dirty="0" smtClean="0"/>
              <a:t>– </a:t>
            </a:r>
            <a:r>
              <a:rPr lang="en-US" dirty="0" smtClean="0"/>
              <a:t>Intro/Ad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Open 101 for </a:t>
            </a:r>
            <a:r>
              <a:rPr lang="en-US" dirty="0" smtClean="0"/>
              <a:t>Teachers</a:t>
            </a:r>
          </a:p>
          <a:p>
            <a:r>
              <a:rPr lang="en-US" dirty="0" err="1" smtClean="0"/>
              <a:t>Ubuntu</a:t>
            </a:r>
            <a:r>
              <a:rPr lang="en-US" dirty="0" smtClean="0"/>
              <a:t> 101 –Introduction and Advanced</a:t>
            </a:r>
            <a:endParaRPr lang="en-US" dirty="0" smtClean="0"/>
          </a:p>
          <a:p>
            <a:r>
              <a:rPr lang="en-US" dirty="0" smtClean="0"/>
              <a:t>Open 201 – Open Software in Depth</a:t>
            </a:r>
          </a:p>
          <a:p>
            <a:r>
              <a:rPr lang="en-US" dirty="0" smtClean="0"/>
              <a:t>Open 202 – Open Hardware in </a:t>
            </a:r>
            <a:r>
              <a:rPr lang="en-US" dirty="0" smtClean="0"/>
              <a:t>Depth</a:t>
            </a:r>
          </a:p>
          <a:p>
            <a:r>
              <a:rPr lang="en-US" dirty="0" smtClean="0"/>
              <a:t>System Administration 101 – OS included</a:t>
            </a:r>
          </a:p>
          <a:p>
            <a:r>
              <a:rPr lang="en-US" dirty="0" smtClean="0"/>
              <a:t>OS From the Geospatial Perspective 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CL\Seminars\bg-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457200" y="152400"/>
          <a:ext cx="1177052" cy="1590946"/>
        </p:xfrm>
        <a:graphic>
          <a:graphicData uri="http://schemas.openxmlformats.org/presentationml/2006/ole">
            <p:oleObj spid="_x0000_s90114" name="Acrobat Document" r:id="rId4" imgW="5829103" imgH="7876932" progId="AcroExch.Document.7">
              <p:embed/>
            </p:oleObj>
          </a:graphicData>
        </a:graphic>
      </p:graphicFrame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28800" y="381000"/>
            <a:ext cx="6858000" cy="1143000"/>
          </a:xfrm>
        </p:spPr>
        <p:txBody>
          <a:bodyPr/>
          <a:lstStyle/>
          <a:p>
            <a:r>
              <a:rPr lang="en-US" dirty="0" smtClean="0"/>
              <a:t>Research and Development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72000"/>
          </a:xfrm>
        </p:spPr>
        <p:txBody>
          <a:bodyPr/>
          <a:lstStyle/>
          <a:p>
            <a:r>
              <a:rPr lang="en-US" dirty="0" smtClean="0"/>
              <a:t>Demonstrate that Open Source can be applied</a:t>
            </a:r>
          </a:p>
          <a:p>
            <a:r>
              <a:rPr lang="en-US" dirty="0" smtClean="0"/>
              <a:t>Students, teachers/professors, IT professionals </a:t>
            </a:r>
            <a:r>
              <a:rPr lang="en-US" dirty="0" smtClean="0"/>
              <a:t>can join a project and contribute</a:t>
            </a:r>
          </a:p>
          <a:p>
            <a:r>
              <a:rPr lang="en-US" dirty="0" smtClean="0"/>
              <a:t>Current</a:t>
            </a:r>
            <a:r>
              <a:rPr lang="en-US" dirty="0" smtClean="0"/>
              <a:t> </a:t>
            </a:r>
            <a:r>
              <a:rPr lang="en-US" dirty="0" smtClean="0"/>
              <a:t>p</a:t>
            </a:r>
            <a:r>
              <a:rPr lang="en-US" dirty="0" smtClean="0"/>
              <a:t>roject – Columbia Police Department</a:t>
            </a:r>
            <a:endParaRPr lang="en-US" dirty="0" smtClean="0"/>
          </a:p>
          <a:p>
            <a:pPr lvl="1"/>
            <a:r>
              <a:rPr lang="en-US" dirty="0" smtClean="0"/>
              <a:t>Make crime report information widely available</a:t>
            </a:r>
            <a:endParaRPr lang="en-US" dirty="0" smtClean="0"/>
          </a:p>
          <a:p>
            <a:pPr lvl="1"/>
            <a:r>
              <a:rPr lang="en-US" dirty="0" smtClean="0"/>
              <a:t>Web application</a:t>
            </a:r>
            <a:endParaRPr lang="en-US" dirty="0" smtClean="0"/>
          </a:p>
          <a:p>
            <a:pPr lvl="1"/>
            <a:r>
              <a:rPr lang="en-US" dirty="0" smtClean="0"/>
              <a:t>Mobile applications – Android, </a:t>
            </a:r>
            <a:r>
              <a:rPr lang="en-US" dirty="0" err="1" smtClean="0"/>
              <a:t>iPhone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4953000"/>
            <a:ext cx="651827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extBox 2"/>
          <p:cNvSpPr txBox="1">
            <a:spLocks noChangeArrowheads="1"/>
          </p:cNvSpPr>
          <p:nvPr/>
        </p:nvSpPr>
        <p:spPr bwMode="auto">
          <a:xfrm>
            <a:off x="782638" y="536575"/>
            <a:ext cx="75438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/>
              <a:t>Do you want to be a part of</a:t>
            </a:r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3413" y="1401763"/>
            <a:ext cx="2762250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TextBox 4"/>
          <p:cNvSpPr txBox="1">
            <a:spLocks noChangeArrowheads="1"/>
          </p:cNvSpPr>
          <p:nvPr/>
        </p:nvSpPr>
        <p:spPr bwMode="auto">
          <a:xfrm>
            <a:off x="5181600" y="1401763"/>
            <a:ext cx="184943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800"/>
              <a:t>?</a:t>
            </a:r>
          </a:p>
        </p:txBody>
      </p:sp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1658938" y="2374900"/>
            <a:ext cx="579120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Connect with us!</a:t>
            </a:r>
          </a:p>
          <a:p>
            <a:pPr algn="ctr"/>
            <a:r>
              <a:rPr lang="en-US" sz="2000" dirty="0">
                <a:hlinkClick r:id="rId4"/>
              </a:rPr>
              <a:t>www.IT-oLogy.org</a:t>
            </a:r>
            <a:endParaRPr lang="en-US" sz="2000" dirty="0"/>
          </a:p>
          <a:p>
            <a:pPr algn="ctr"/>
            <a:r>
              <a:rPr lang="en-US" sz="2000" dirty="0">
                <a:hlinkClick r:id="rId5"/>
              </a:rPr>
              <a:t>www.IT-oLogy-blog.org</a:t>
            </a:r>
            <a:r>
              <a:rPr lang="en-US" sz="2000" dirty="0"/>
              <a:t> </a:t>
            </a:r>
          </a:p>
        </p:txBody>
      </p:sp>
      <p:pic>
        <p:nvPicPr>
          <p:cNvPr id="27655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511550"/>
            <a:ext cx="361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52850" y="4310063"/>
            <a:ext cx="36195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9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52850" y="3916363"/>
            <a:ext cx="3429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Box 10"/>
          <p:cNvSpPr txBox="1">
            <a:spLocks noChangeArrowheads="1"/>
          </p:cNvSpPr>
          <p:nvPr/>
        </p:nvSpPr>
        <p:spPr bwMode="auto">
          <a:xfrm>
            <a:off x="4114800" y="3471863"/>
            <a:ext cx="152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IT-oLogy</a:t>
            </a:r>
          </a:p>
          <a:p>
            <a:r>
              <a:rPr lang="en-US" sz="2400"/>
              <a:t>IT_oLogy</a:t>
            </a:r>
          </a:p>
          <a:p>
            <a:r>
              <a:rPr lang="en-US" sz="2400"/>
              <a:t>IT-oLogy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PCL\Seminars\bg-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762000" y="1143000"/>
          <a:ext cx="3657600" cy="4943746"/>
        </p:xfrm>
        <a:graphic>
          <a:graphicData uri="http://schemas.openxmlformats.org/presentationml/2006/ole">
            <p:oleObj spid="_x0000_s98306" name="Acrobat Document" r:id="rId4" imgW="5829103" imgH="7876932" progId="AcroExch.Document.7">
              <p:embed/>
            </p:oleObj>
          </a:graphicData>
        </a:graphic>
      </p:graphicFrame>
      <p:pic>
        <p:nvPicPr>
          <p:cNvPr id="7" name="Picture 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2895600"/>
            <a:ext cx="294126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419600" y="4267200"/>
            <a:ext cx="4724400" cy="1470025"/>
          </a:xfrm>
        </p:spPr>
        <p:txBody>
          <a:bodyPr/>
          <a:lstStyle/>
          <a:p>
            <a:r>
              <a:rPr lang="en-US" sz="2400" dirty="0" smtClean="0"/>
              <a:t>1301 </a:t>
            </a:r>
            <a:r>
              <a:rPr lang="en-US" sz="2400" dirty="0" err="1" smtClean="0"/>
              <a:t>Gervais</a:t>
            </a:r>
            <a:r>
              <a:rPr lang="en-US" sz="2400" dirty="0" smtClean="0"/>
              <a:t> St.</a:t>
            </a:r>
            <a:br>
              <a:rPr lang="en-US" sz="2400" dirty="0" smtClean="0"/>
            </a:br>
            <a:r>
              <a:rPr lang="en-US" sz="2400" dirty="0" smtClean="0"/>
              <a:t>Columbia, SC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http://open-it-lab.com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953000" y="762000"/>
            <a:ext cx="36576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Todd Lewis</a:t>
            </a:r>
          </a:p>
          <a:p>
            <a:r>
              <a:rPr lang="en-US" dirty="0" smtClean="0">
                <a:solidFill>
                  <a:schemeClr val="tx1"/>
                </a:solidFill>
                <a:hlinkClick r:id="rId6"/>
              </a:rPr>
              <a:t>todd@posscon.org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803-240-1213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black">
          <a:xfrm>
            <a:off x="457200" y="228600"/>
            <a:ext cx="7924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en-US" sz="4400">
                <a:solidFill>
                  <a:srgbClr val="1C1C1C"/>
                </a:solidFill>
                <a:latin typeface="Calibri" pitchFamily="34" charset="0"/>
              </a:rPr>
              <a:t>  </a:t>
            </a:r>
          </a:p>
        </p:txBody>
      </p:sp>
      <p:graphicFrame>
        <p:nvGraphicFramePr>
          <p:cNvPr id="1026" name="Object 10"/>
          <p:cNvGraphicFramePr>
            <a:graphicFrameLocks noChangeAspect="1"/>
          </p:cNvGraphicFramePr>
          <p:nvPr/>
        </p:nvGraphicFramePr>
        <p:xfrm>
          <a:off x="588963" y="1828800"/>
          <a:ext cx="7966075" cy="4662488"/>
        </p:xfrm>
        <a:graphic>
          <a:graphicData uri="http://schemas.openxmlformats.org/presentationml/2006/ole">
            <p:oleObj spid="_x0000_s1026" name="Visio" r:id="rId3" imgW="9512046" imgH="6908292" progId="">
              <p:embed/>
            </p:oleObj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6813" y="152400"/>
            <a:ext cx="6810375" cy="1414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 idx="4294967295"/>
          </p:nvPr>
        </p:nvSpPr>
        <p:spPr>
          <a:xfrm>
            <a:off x="5481638" y="244475"/>
            <a:ext cx="2751137" cy="868363"/>
          </a:xfrm>
        </p:spPr>
        <p:txBody>
          <a:bodyPr/>
          <a:lstStyle/>
          <a:p>
            <a:pPr algn="l" eaLnBrk="1" hangingPunct="1"/>
            <a:r>
              <a:rPr lang="en-US" sz="3600" smtClean="0"/>
              <a:t>Corporate     Partners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33400" y="1219200"/>
            <a:ext cx="8153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0" name="Picture 3" descr="C:\Users\Limbaugh\ELISA\Elisa CESM\PartnerLogos\Acentron logo New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8000" y="2595563"/>
            <a:ext cx="1731963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C:\Users\Limbaugh\ELISA\Elisa CESM\PartnerLogos\Cisco_Logo_2PMS_TM_1in.ep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4550" y="2857500"/>
            <a:ext cx="1143000" cy="60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5" descr="C:\Users\Limbaugh\ELISA\Elisa CESM\PartnerLogos\VC3_AIM_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87575" y="1330325"/>
            <a:ext cx="844550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3" name="Picture 6" descr="C:\Users\Limbaugh\ELISA\Elisa CESM\PartnerLogos\MICHELIN BWF_white bg.jp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013" y="3309938"/>
            <a:ext cx="26289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8" descr="C:\Users\Limbaugh\ELISA\Elisa CESM\PartnerLogos\AAClogo.ep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2638" y="6118225"/>
            <a:ext cx="1238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5" name="Picture 11" descr="C:\Users\Limbaugh\ELISA\Elisa CESM\PartnerLogos\ibm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40113" y="1266825"/>
            <a:ext cx="1463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Picture 12" descr="C:\Users\Limbaugh\ELISA\Elisa CESM\PartnerLogos\redhat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86338" y="1779588"/>
            <a:ext cx="1562100" cy="9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13" descr="C:\Users\Limbaugh\ELISA\Elisa CESM\PartnerLogos\Hubbelllightingincwhite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492500" y="3009900"/>
            <a:ext cx="14906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8" name="Picture 2" descr="C:\Users\Limbaugh\ELISA\Elisa CESM\PartnerLogos\immedion_logo-web.gif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54363" y="2206625"/>
            <a:ext cx="1768475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9" name="Picture 3" descr="C:\Users\Limbaugh\ELISA\Elisa CESM\PartnerLogos\PCL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939088" y="1343025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0" name="Picture 6" descr="C:\Users\Limbaugh\ELISA\Elisa CESM\PartnerLogos\TMFLogo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41950" y="1462088"/>
            <a:ext cx="20796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1" name="Picture 8" descr="C:\Users\Limbaugh\ELISA\Elisa CESM\PartnerLogos\BCBS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49238" y="1462088"/>
            <a:ext cx="1765300" cy="86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2" name="Picture 2" descr="http://www.it-ology.org/IT-oLogy%20Partners/~/media/Images/CA%20Technologies.ashx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21575" y="2390775"/>
            <a:ext cx="1522413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3" name="Picture 3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57800" y="3297238"/>
            <a:ext cx="1854200" cy="62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4" name="Picture 5" descr="http://www.it-ology.org/IT-oLogy%20Partners/~/media/Images/HealthScienceSC.ashx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57200" y="4419600"/>
            <a:ext cx="12001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5" name="Picture 7" descr="http://www.it-ology.org/IT-oLogy%20Partners/~/media/Images/LenovoLockup_NEG_Color.ashx?h=84&amp;w=200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352800" y="4102100"/>
            <a:ext cx="17526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6" name="Picture 9" descr="http://www.it-ology.org/IT-oLogy%20Partners/~/media/Images/Mariner_Logo%20(1).ashx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538788" y="3959225"/>
            <a:ext cx="18288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7" name="Picture 11" descr="http://www.it-ology.org/IT-oLogy%20Partners/~/media/Images/sitecorelogoashx1.ashx"/>
          <p:cNvPicPr>
            <a:picLocks noChangeAspect="1" noChangeArrowheads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92988" y="3206750"/>
            <a:ext cx="1743075" cy="118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8" name="Picture 13" descr="http://www.it-ology.org/IT-oLogy%20Partners/~/media/Images/Colonial_header_logo.ashx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3850" y="5689600"/>
            <a:ext cx="155257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9" name="Picture 15" descr="http://www.it-ology.org/IT-oLogy%20Partners/~/media/Images/corlogix-rgb-master-merged.ashx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27925" y="4402138"/>
            <a:ext cx="144145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0" name="Picture 16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9150" y="5419725"/>
            <a:ext cx="1746250" cy="104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1" name="Picture 17"/>
          <p:cNvPicPr>
            <a:picLocks noChangeAspect="1" noChangeArrowheads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81400" y="5105400"/>
            <a:ext cx="1924050" cy="69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2" name="Picture 19" descr="http://www.it-ology.org/IT-oLogy%20Partners/~/media/Images/BV%20logo_IT_OLOGY.ashx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5767388" y="4579938"/>
            <a:ext cx="1373187" cy="47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3" name="Picture 1" descr="C:\Users\Butler\Documents\Anchor and Sponsor Logos\carecore_national_logo.eps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5791200" y="5351463"/>
            <a:ext cx="14668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4" name="Picture 36"/>
          <p:cNvPicPr>
            <a:picLocks noChangeAspect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16825" y="5283200"/>
            <a:ext cx="8763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5" name="Picture 37"/>
          <p:cNvPicPr>
            <a:picLocks noChangeAspect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59000" y="5449888"/>
            <a:ext cx="1200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6" name="Picture 38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6657975" y="1984375"/>
            <a:ext cx="965200" cy="38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7" name="Picture 2" descr="C:\Users\lonnie.emard_itology\AppData\Local\Microsoft\Windows\Temporary Internet Files\Content.IE5\7OT1I5N7\EAlogo-01[1]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3432175" y="6367463"/>
            <a:ext cx="20732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8" name="Picture 4" descr="http://www.talkandroid.com/wp-content/uploads/2010/08/verizon-wireless-logo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421563" y="5692775"/>
            <a:ext cx="16224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09" name="Picture 5" descr="C:\Users\lonnie.emard_itology\AppData\Local\Microsoft\Windows\Temporary Internet Files\Content.IE5\LTXYMUOC\logo_sceg[1]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122238" y="2611438"/>
            <a:ext cx="18589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0" name="Picture 27"/>
          <p:cNvPicPr>
            <a:picLocks noChangeAspect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960563" y="4614863"/>
            <a:ext cx="1158875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1" name="Picture 29"/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981200" y="5842000"/>
            <a:ext cx="1352550" cy="84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2" name="Picture 6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249238" y="304800"/>
            <a:ext cx="47371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613" name="Picture 1"/>
          <p:cNvPicPr>
            <a:picLocks noChangeAspect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912938" y="4106863"/>
            <a:ext cx="1206500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 cstate="print"/>
          <a:srcRect l="58719" t="32317"/>
          <a:stretch>
            <a:fillRect/>
          </a:stretch>
        </p:blipFill>
        <p:spPr bwMode="auto">
          <a:xfrm>
            <a:off x="0" y="-11113"/>
            <a:ext cx="7696200" cy="838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8" descr="C:\Users\Limbaugh\ELISA\Elisa CESM\PartnerLogos\cof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433763"/>
            <a:ext cx="685800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15" descr="C:\Users\Limbaugh\ELISA\Elisa CESM\PartnerLogos\USC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14800" y="3178175"/>
            <a:ext cx="12192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17" descr="C:\Users\Limbaugh\ELISA\Elisa CESM\PartnerLogos\clemson-logo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1563" y="3444875"/>
            <a:ext cx="835025" cy="20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10" descr="C:\Users\Limbaugh\ELISA\Elisa CESM\PartnerLogos\furmanlogo.gif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5200" y="2978150"/>
            <a:ext cx="104775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16" descr="C:\Users\Limbaugh\ELISA\Elisa CESM\PartnerLogos\uncclogo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33913" y="2714625"/>
            <a:ext cx="8667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14" descr="C:\Users\Limbaugh\ELISA\Elisa CESM\PartnerLogos\Citadel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40363" y="3492500"/>
            <a:ext cx="8636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9" name="Picture 12" descr="C:\Users\Limbaugh\ELISA\Elisa CESM\PartnerLogos\NCCentrallogo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1825" y="2492375"/>
            <a:ext cx="60166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0" name="Picture 13" descr="C:\Users\Limbaugh\ELISA\Elisa CESM\PartnerLogos\North-Carolina-State-University-Official-Seal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0325" y="2355850"/>
            <a:ext cx="5397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1" name="Picture 11" descr="C:\Users\Limbaugh\ELISA\Elisa CESM\PartnerLogos\gatech_logo.gif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87700" y="3741738"/>
            <a:ext cx="66198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2" name="Picture 5" descr="http://www.mtctraining.com/images/logospace_logo.jp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408613" y="3192463"/>
            <a:ext cx="533400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3" name="Picture 11" descr="Appalachian State University Logo">
            <a:hlinkClick r:id="rId14" tooltip="appstate.edu homepage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667125" y="2239963"/>
            <a:ext cx="723900" cy="20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4" name="Picture 13" descr="Armstrong Atlantic State University, one of the top Georgia Universities, offers a wide variety of undergraduate and graduate programs and is considered one of the best nursing schools in Georgia."/>
          <p:cNvPicPr>
            <a:picLocks noChangeAspect="1" noChangeArrowheads="1"/>
          </p:cNvPicPr>
          <p:nvPr/>
        </p:nvPicPr>
        <p:blipFill>
          <a:blip r:embed="rId16" cstate="print"/>
          <a:srcRect t="39351" r="34772" b="38927"/>
          <a:stretch>
            <a:fillRect/>
          </a:stretch>
        </p:blipFill>
        <p:spPr bwMode="auto">
          <a:xfrm>
            <a:off x="3886200" y="3952875"/>
            <a:ext cx="1851025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5" name="Picture 20" descr="Charleston Southern University">
            <a:hlinkClick r:id="rId17"/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00800" y="3505200"/>
            <a:ext cx="762000" cy="29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6" name="Picture 22" descr="Coastal Carolina University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680075" y="2884488"/>
            <a:ext cx="113188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7" name="Picture 34" descr="North Carolina A&amp;T State University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 l="7071" t="3944" r="8020" b="26080"/>
          <a:stretch>
            <a:fillRect/>
          </a:stretch>
        </p:blipFill>
        <p:spPr bwMode="auto">
          <a:xfrm>
            <a:off x="4745038" y="2155825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18" name="Picture 36" descr="University of Georgia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937000" y="3748088"/>
            <a:ext cx="20002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2" name="Picture 40" descr="ArkansasRazorbacks.com">
            <a:hlinkClick r:id="rId24"/>
          </p:cNvPr>
          <p:cNvPicPr>
            <a:picLocks noChangeAspect="1" noChangeArrowheads="1"/>
          </p:cNvPicPr>
          <p:nvPr/>
        </p:nvPicPr>
        <p:blipFill rotWithShape="1">
          <a:blip r:embed="rId25" cstate="print">
            <a:clrChange>
              <a:clrFrom>
                <a:srgbClr val="930A28"/>
              </a:clrFrom>
              <a:clrTo>
                <a:srgbClr val="930A28">
                  <a:alpha val="0"/>
                </a:srgbClr>
              </a:clrTo>
            </a:clrChange>
            <a:extLst>
              <a:ext uri="{28A0092B-C50C-407E-A947-70E740481C1C}"/>
            </a:extLst>
          </a:blip>
          <a:srcRect l="25739" r="42334"/>
          <a:stretch/>
        </p:blipFill>
        <p:spPr bwMode="auto">
          <a:xfrm>
            <a:off x="99612" y="3264322"/>
            <a:ext cx="1103150" cy="535554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/>
          </a:extLst>
        </p:spPr>
      </p:pic>
      <p:pic>
        <p:nvPicPr>
          <p:cNvPr id="25620" name="Picture 42" descr="UCF Stands for Opportunity"/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692"/>
          <a:stretch>
            <a:fillRect/>
          </a:stretch>
        </p:blipFill>
        <p:spPr bwMode="auto">
          <a:xfrm>
            <a:off x="4527550" y="5410200"/>
            <a:ext cx="9318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1" name="Picture 44" descr="Marist College">
            <a:hlinkClick r:id="rId27"/>
          </p:cNvPr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724400" y="17463"/>
            <a:ext cx="735013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2" name="TextBox 17"/>
          <p:cNvSpPr txBox="1">
            <a:spLocks noChangeArrowheads="1"/>
          </p:cNvSpPr>
          <p:nvPr/>
        </p:nvSpPr>
        <p:spPr bwMode="auto">
          <a:xfrm>
            <a:off x="381000" y="752475"/>
            <a:ext cx="39306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200"/>
              <a:t>Academic Partners</a:t>
            </a:r>
          </a:p>
        </p:txBody>
      </p:sp>
      <p:pic>
        <p:nvPicPr>
          <p:cNvPr id="25623" name="Picture 41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4025900" y="2589213"/>
            <a:ext cx="622300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24" name="AutoShape 4" descr="data:image/jpg;base64,/9j/4AAQSkZJRgABAQAAAQABAAD/2wCEAAkGBhQSEBUUEhQUFRQWGBgaGRcXGBofGRwdHRwXHx0YIh4hJyYfICQjHBoZJjQgIycpLzM4Gx4xNTAsNSYtLykBCQoKDgwOGg8PGiokHiIyNS0yNTQvLCkwKSk2KzQ0LSwvKSwvNCktLDQyLDQsNTQ0LCwsLzQxLCksLywsKi0sLf/AABEIADgAzgMBIgACEQEDEQH/xAAbAAACAwEBAQAAAAAAAAAAAAAABQMEBgIBB//EADwQAAIBAgQDBQQIBQQDAAAAAAECAwARBAUSISIxQQYTUWFxMpGxwRQzQlJyc4GhByM0NbJiktHxFSVD/8QAGQEAAwEBAQAAAAAAAAAAAAAAAAECAwUE/8QALxEAAgIBAQUGBQUBAAAAAAAAAQIAEQMhEhMxQfAEUZGhsdFhcoHB8TJCUnHhIv/aAAwDAQACEQMRAD8A+40UVDisWkalpGCqOZJsKOMCancsoUXYgAdSbCljdq8IDY4iL/cKRZt9HnYtKmJlH2QxEcYHkGKe/estmeSQtvBoiI5h8TEy/sbj317sXZ0b9RI8Pz5Tm5+1ZE1xgHx9q859UwmPjlF43Vx4qQfhVivi+EybFRsHhsWHIwyIx9wNz6Wr6N2S7SHEKY5lKTx+0pFrj7wB5eY/5qc/Zt2NpTY9JXZu2nKdnIpU+RmiqJ3OtR0Ib5VLUEn1iejfKvIJ7zJ6KKVdoMzkgiaVFRlRSWDE35gAC3qaaqWNCJmCgseUa0UkzPN5YYkZljJaVU21Ws3JgOd/KvMJnjyfSbKo7k2W4YE8OrcHcbVW7arkb1Qdnn17R5RSjIM3edQzKACiNsGHtX232PqK5lzhxiJogEtHCJATe5JvsfcaN21kd0e9Wge+OaKQ47P5Ilhcxh1ZNcmm+pRw3YDqBqFxz51zN2hcYZZlEbapQgsW0lS+kN86e6bT4yTmQX8NZoKKQ5jnskU5iKpxJeI8XG1wCnkRe/pv0rnGZ9KmI7nShtGj3s53LaSNuQv1NAxMYzmUek0FFZvP+0z4eUoFQjuw631XYlgui42Fz1O1WM2z54ZI1KBUcC7tcqGJA0Ej2duTHY0bptPjEcyC/hHlFKFzSQ4maFVT+XGrKSTuWvYHwAtUeXZpPK0o0xDunaMm7bsFUg+hJt40t2ZW9X7R3RSTJc5lnYqyBDGWWUb7NfhVT1uLG/mKd1LKVNGUjhxYhRRRUyoVVzHDK8Z1DcAlT4Gx3HgfMVaqPE+w3ofhTHGI6ifP4cQjZdJikijSWNzobd2vddyXuetazIcKj4WNmSMmRFZ+BQGJF9wBbmaxeX/2Kf8AMP8Aklbrs3/RwflJ8BXu7QKU1/L7TmdkO0wvmoP1szJR5VHiMZjIpETTEt0KqqsCet1AJt50w/hzHqw3eOS7B2VSxuVFhsL8gfCo8l/uWYfhHwqf+Gn9EfzX+VVlJ3ZHy+knAo3qn5/JtJrKgk+sT0b5VPUEn1iejfKueJ1TJ6gxmCSVCki6lPMG9jU9KO0GZSxhVhW7sHsdJIuoBVdvvE8z0BpoCTQkuQFJPCXMTlsThVddQQgqCTsRyPqPGvFymId5Zfrfb3PF67+FL8riMmJnkex0MqJ/psg1WPmWI/SqOcTTrLM8Jd0VVDRC/Iqbuh+8ptsK1CknZBmRdQNorNBg8rji+rXTsF5k2A6C/Ielc4vJ4pWDOgLAWvuDb7ptzHkaSSzOJUWZpVh7gFWXVcyfauRvqAtYHz51SxWJxPdYTV3hlYSd4oJW/C2jURspJ0/rVDGxN7XXQknKoFbPVj3mtbBoXV7cSggHfYHmLcqgfJYTGI+7GgHUFFwAbk328zes9isRI2XCQSzd+iadgysXuL3XqRuPDrVnOdaRQd1JKS0yE3LHgPtAkC+n15UhjbhfOvCM5VIJ2eV+P4j+XBIzIzKCyElSeYJFifdUOIyaF3Lsl2IsTdtx93Y8vKl/ZyaQy4kSFjaSyg6tIWw9m4G2q9QY/EN9JmEzyxxhF7kx6rE2Oo7DdgbcJ91SEYNQPCMupWyOJ69I3xGTQuxZ0DEroN77r923K3/dcnI4Ta6X0gAAliLKbgHfex3F6R51mUqyRvH3hSEx94oBu+vZhptuVFjtyN6g7S4mbvm7gykdwCNJawbUOIC1mITfR1q1xua1kPlQWdnh5zUpl0YkaULZ2ABa5uQOQ8KMLl0cZYoti5u253Pib9aR4jHFpl1vIMO0N0dQy3kvve24NuSnzqscXOI8EZmkVix72wIugDWLAcvs++p3bHn10JW9UHh1Y9/rNLhsujjZmRbFzdjc7nxNWaQYzGFsThCpkCN3moWYA7cGodLt40ux82IVpmjaR4i+gqLho9l0yIeZW5IIpDEW4nq6jOULdDh7Xc2FFZbNcykTEo6azDG6xuoudWoHU1rXOnh38jWoBqGQqAe+aK4Ykd09qPE+w3ofhUlJu0ucCCMC4QvcK7gmMEW4WI3FwTY0kUswAjdgqkmYzL/7FP8AmH/JKYtm8kQy6ONmUSpGG5WtwjqL3N+d6qRXGDfDDDSGNzfvIJEl6g3A2NtuRqf6bhyIe8wuNLwKqodDD2d77G3Ouo1EmxepPI8tJxktQKNf8gcxwNnl3S3kZ/8AY5h+EVY/hp/RH81/lSBe1cMGJnlEc5aa10fSoHxP7Vx2V7WskqYeCACN35amZxci7Xt0HSwFS+F2Q0O7yGsePtGJMigtrbd/NtJ9OqCT6xPRvlU9QSfWJ6N8q5gnaMnqOaIMpVuRBB9D6VJSftFgJpk0RFQCG1XYg3OmxBHgNX7U1FmrqJzSk1cZYaFEGlLDrbrv1PU3PU1ziMwjjIDuik72ZgP1qpluXMk07sBxlAtiSdKqBby3uf1qq+VypPO6rHKs6qLObadItpOxup57edWFBOpkFmAFD8Ro+YRKxUyIGA1EFhcDxt4edenHxhO81poP2tQ07m3PlzpLmORyyYhpBYKcOYhZrEtcncWPDvUU/Z6STCQ4dtIVIyGsRuwUqtrjl1vzG3hVBE01kHJk1pf6j/E4+OO3eOq35aiBf0rmTNIlClpEAYXW7DceI8aTYjKcRJHhQ2nXE13ZW58JW63HM3vvXmO7OsPoywCyQFvt2fdSNjY73N70BE0BMDkyakL3fb/Y8bMIxpvInH7PEOL08f0qaSQKCSQANyTypFi8smY4VgqEwElhq53UrYG3ne+1NiHMR1BdZU7A8N/C5+NQygVRmisTdjqp4mZxHSBIh1+zZhxenj+le/8AkYuL+YnB7XEOH18P1rPZX2cmibCFiD3KurDXccQtwi1Wo8olH0zZf55Oji/0ad9tvHrVlEB0PV+2szXJkI1Xqr9dI4bMIwgcyIEPJtQ0+/lUyOCAQbg7g1nMTlE74H6PpjBEcaA6juVIu3LYbDbzp7gy9j3iqvgAb7W6nbrUMoA0MtHJNEcvPnLFFFFZzWFFFFEIVzJEGBDAEHmCLj3V5RRCJp+xOEY37kKfFCV+Bqu/YHDn7U1vDvWryitRmyD9xmB7PiP7R4T2L+HuDH/zLfidjTnA5VFCLRRon4QB+/Oiik2V2/USZSYcaaqoH0luonQ61PQBv3tRRWc1ktFFFEIUUUUQhRRRRCFFFFEIUUUUQhRRRRCFFFFEIUUUUQhRRRRCf//Z"/>
          <p:cNvSpPr>
            <a:spLocks noChangeAspect="1" noChangeArrowheads="1"/>
          </p:cNvSpPr>
          <p:nvPr/>
        </p:nvSpPr>
        <p:spPr bwMode="auto">
          <a:xfrm>
            <a:off x="73025" y="-260350"/>
            <a:ext cx="19621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25625" name="Picture 7" descr="http://www.nccollegefinder.org/assets/images/library/UNC-CH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867400" y="2154238"/>
            <a:ext cx="9620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6" name="Picture 9" descr="http://www.collegefinancialaidguide.com/pictures/Seton%20Hall%20University/logo.jp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5719763" y="23813"/>
            <a:ext cx="549275" cy="34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7" name="Picture 11" descr="http://t3.gstatic.com/images?q=tbn:ANd9GcQ6QL-9nHmd0z2dauWZ05ITylmnGXR4yNF-9JMR68ZDsugE8vXecw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038725" y="585788"/>
            <a:ext cx="10001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8" name="Picture 13" descr="http://upload.wikimedia.org/wikipedia/en/b/b0/Wake_Forest_University_logo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5162550" y="1946275"/>
            <a:ext cx="67468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29" name="Picture 35"/>
          <p:cNvPicPr>
            <a:picLocks noChangeAspect="1"/>
          </p:cNvPicPr>
          <p:nvPr/>
        </p:nvPicPr>
        <p:blipFill>
          <a:blip r:embed="rId34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62800" y="6324600"/>
            <a:ext cx="1741488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92162"/>
          </a:xfrm>
        </p:spPr>
        <p:txBody>
          <a:bodyPr/>
          <a:lstStyle/>
          <a:p>
            <a:r>
              <a:rPr lang="en-US" dirty="0" smtClean="0"/>
              <a:t>Student as Professional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362200"/>
            <a:ext cx="7315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792162"/>
          </a:xfrm>
        </p:spPr>
        <p:txBody>
          <a:bodyPr/>
          <a:lstStyle/>
          <a:p>
            <a:r>
              <a:rPr lang="en-US" dirty="0" smtClean="0"/>
              <a:t>Student as Professional</a:t>
            </a:r>
            <a:endParaRPr lang="en-US" dirty="0"/>
          </a:p>
        </p:txBody>
      </p:sp>
      <p:pic>
        <p:nvPicPr>
          <p:cNvPr id="8601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343400"/>
            <a:ext cx="767313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6020" name="Picture 4" descr="E:\PCL\Carolina Tech Conference\Graphics\Lexingt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0" y="838200"/>
            <a:ext cx="4673016" cy="33269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 smtClean="0"/>
              <a:t>Student as Professional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Nov 2010 – Jan 2011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876800" y="3135312"/>
            <a:ext cx="4041775" cy="3951288"/>
          </a:xfrm>
        </p:spPr>
        <p:txBody>
          <a:bodyPr/>
          <a:lstStyle/>
          <a:p>
            <a:r>
              <a:rPr lang="en-US" dirty="0" smtClean="0"/>
              <a:t>Project Manager</a:t>
            </a:r>
          </a:p>
          <a:p>
            <a:r>
              <a:rPr lang="en-US" dirty="0" smtClean="0"/>
              <a:t>Business Analyst</a:t>
            </a:r>
          </a:p>
          <a:p>
            <a:r>
              <a:rPr lang="en-US" dirty="0" smtClean="0"/>
              <a:t>Designer</a:t>
            </a:r>
          </a:p>
          <a:p>
            <a:r>
              <a:rPr lang="en-US" dirty="0" smtClean="0"/>
              <a:t>Developer/Programmer</a:t>
            </a:r>
          </a:p>
          <a:p>
            <a:r>
              <a:rPr lang="en-US" dirty="0" smtClean="0"/>
              <a:t>Quality Assurance</a:t>
            </a:r>
            <a:endParaRPr lang="en-US" dirty="0"/>
          </a:p>
        </p:txBody>
      </p:sp>
      <p:pic>
        <p:nvPicPr>
          <p:cNvPr id="82947" name="Picture 3" descr="E:\PCL\Carolina Tech Conference\Graphics\STuden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124200"/>
            <a:ext cx="4038600" cy="23127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 smtClean="0"/>
              <a:t>Student as Professional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610600" cy="639762"/>
          </a:xfrm>
        </p:spPr>
        <p:txBody>
          <a:bodyPr/>
          <a:lstStyle/>
          <a:p>
            <a:pPr algn="ctr"/>
            <a:r>
              <a:rPr lang="en-US" dirty="0" smtClean="0"/>
              <a:t>Finished Product</a:t>
            </a:r>
          </a:p>
          <a:p>
            <a:pPr algn="ctr"/>
            <a:r>
              <a:rPr lang="en-US" sz="1800" dirty="0" smtClean="0"/>
              <a:t>http://www.columbiamuseum.org/exhibitions/whoshotrock/index.php</a:t>
            </a:r>
            <a:endParaRPr lang="en-US" sz="1800" dirty="0"/>
          </a:p>
        </p:txBody>
      </p:sp>
      <p:pic>
        <p:nvPicPr>
          <p:cNvPr id="972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212" y="1752600"/>
            <a:ext cx="8815388" cy="447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PCL\Seminars\bg-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61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19399"/>
          </a:xfrm>
        </p:spPr>
        <p:txBody>
          <a:bodyPr/>
          <a:lstStyle/>
          <a:p>
            <a:r>
              <a:rPr lang="en-US" dirty="0" smtClean="0"/>
              <a:t>Different Careers in IT</a:t>
            </a:r>
          </a:p>
          <a:p>
            <a:r>
              <a:rPr lang="en-US" dirty="0" smtClean="0"/>
              <a:t>What it takes to complete a successful project</a:t>
            </a:r>
          </a:p>
          <a:p>
            <a:pPr lvl="1"/>
            <a:r>
              <a:rPr lang="en-US" dirty="0" smtClean="0"/>
              <a:t>Unexpected things ALWAYS happen</a:t>
            </a:r>
          </a:p>
          <a:p>
            <a:pPr lvl="1"/>
            <a:r>
              <a:rPr lang="en-US" dirty="0" smtClean="0"/>
              <a:t>Communication is key</a:t>
            </a:r>
          </a:p>
          <a:p>
            <a:r>
              <a:rPr lang="en-US" dirty="0" smtClean="0"/>
              <a:t>I can do this for a living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4648200"/>
            <a:ext cx="6096000" cy="1866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0">
      <a:dk1>
        <a:srgbClr val="777777"/>
      </a:dk1>
      <a:lt1>
        <a:srgbClr val="FFFFFF"/>
      </a:lt1>
      <a:dk2>
        <a:srgbClr val="686B5D"/>
      </a:dk2>
      <a:lt2>
        <a:srgbClr val="D1D1CB"/>
      </a:lt2>
      <a:accent1>
        <a:srgbClr val="909082"/>
      </a:accent1>
      <a:accent2>
        <a:srgbClr val="809EA8"/>
      </a:accent2>
      <a:accent3>
        <a:srgbClr val="B9BAB6"/>
      </a:accent3>
      <a:accent4>
        <a:srgbClr val="DADADA"/>
      </a:accent4>
      <a:accent5>
        <a:srgbClr val="C6C6C1"/>
      </a:accent5>
      <a:accent6>
        <a:srgbClr val="738F98"/>
      </a:accent6>
      <a:hlink>
        <a:srgbClr val="FFCC66"/>
      </a:hlink>
      <a:folHlink>
        <a:srgbClr val="E9DCB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2"/>
          </a:buClr>
          <a:buSzPct val="70000"/>
          <a:buFont typeface="Wingdings" pitchFamily="2" charset="2"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20AFE57AD1864F895ABC684863A546" ma:contentTypeVersion="0" ma:contentTypeDescription="Create a new document." ma:contentTypeScope="" ma:versionID="c07142d8b99a69311c792bd6c613cda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A33FB7A-7AF5-4AD3-946A-2C76BAE85E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C12115-D5F9-4C31-AFF1-BE4B22DFFD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CB0DC7C5-1E43-4B54-8FFF-56A4EDD61A3E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308</Words>
  <Application>Microsoft Office PowerPoint</Application>
  <PresentationFormat>On-screen Show (4:3)</PresentationFormat>
  <Paragraphs>63</Paragraphs>
  <Slides>16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Default Design</vt:lpstr>
      <vt:lpstr>Office Theme</vt:lpstr>
      <vt:lpstr>1_Office Theme</vt:lpstr>
      <vt:lpstr>Visio</vt:lpstr>
      <vt:lpstr>Acrobat Document</vt:lpstr>
      <vt:lpstr>Slide 1</vt:lpstr>
      <vt:lpstr>Slide 2</vt:lpstr>
      <vt:lpstr>Corporate     Partners</vt:lpstr>
      <vt:lpstr>Slide 4</vt:lpstr>
      <vt:lpstr>Student as Professional</vt:lpstr>
      <vt:lpstr>Student as Professional</vt:lpstr>
      <vt:lpstr>Student as Professional</vt:lpstr>
      <vt:lpstr>Student as Professional</vt:lpstr>
      <vt:lpstr>Lessons Learned</vt:lpstr>
      <vt:lpstr>1301 Gervais St. Columbia, SC  http://open-it-lab.com</vt:lpstr>
      <vt:lpstr>Slide 11</vt:lpstr>
      <vt:lpstr>Awareness</vt:lpstr>
      <vt:lpstr>Education</vt:lpstr>
      <vt:lpstr>Research and Development</vt:lpstr>
      <vt:lpstr>Slide 15</vt:lpstr>
      <vt:lpstr>1301 Gervais St. Columbia, SC  http://open-it-lab.com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Powers</dc:creator>
  <cp:lastModifiedBy>todd</cp:lastModifiedBy>
  <cp:revision>62</cp:revision>
  <dcterms:created xsi:type="dcterms:W3CDTF">2011-05-03T16:05:57Z</dcterms:created>
  <dcterms:modified xsi:type="dcterms:W3CDTF">2012-01-14T19:47:42Z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0x0101004B20AFE57AD1864F895ABC684863A546</vt:lpwstr>
  </property>
</Properties>
</file>